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7"/>
  </p:notesMasterIdLst>
  <p:sldIdLst>
    <p:sldId id="296" r:id="rId3"/>
    <p:sldId id="319" r:id="rId4"/>
    <p:sldId id="320" r:id="rId5"/>
    <p:sldId id="311" r:id="rId6"/>
    <p:sldId id="322" r:id="rId7"/>
    <p:sldId id="324" r:id="rId8"/>
    <p:sldId id="325" r:id="rId9"/>
    <p:sldId id="326" r:id="rId10"/>
    <p:sldId id="327" r:id="rId11"/>
    <p:sldId id="329" r:id="rId12"/>
    <p:sldId id="330" r:id="rId13"/>
    <p:sldId id="264" r:id="rId14"/>
    <p:sldId id="258" r:id="rId15"/>
    <p:sldId id="259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FEA"/>
    <a:srgbClr val="B9D63E"/>
    <a:srgbClr val="F8C02B"/>
    <a:srgbClr val="C6DF65"/>
    <a:srgbClr val="EE92D3"/>
    <a:srgbClr val="3C3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05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793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905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166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6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84" r:id="rId4"/>
    <p:sldLayoutId id="214748368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495531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11</a:t>
            </a:r>
            <a:br>
              <a:rPr lang="es-ES" dirty="0"/>
            </a:br>
            <a:r>
              <a:rPr lang="es-CO" dirty="0"/>
              <a:t>Del </a:t>
            </a:r>
            <a:r>
              <a:rPr lang="es-CO" dirty="0" err="1"/>
              <a:t>Storytelling</a:t>
            </a:r>
            <a:r>
              <a:rPr lang="es-CO" dirty="0"/>
              <a:t> a la Conversión 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86368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0FDCF34-EFB0-42BC-A26A-DC8AFC191353}"/>
              </a:ext>
            </a:extLst>
          </p:cNvPr>
          <p:cNvSpPr/>
          <p:nvPr/>
        </p:nvSpPr>
        <p:spPr>
          <a:xfrm>
            <a:off x="3030827" y="2948205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b="1" dirty="0">
                <a:solidFill>
                  <a:srgbClr val="342FEA"/>
                </a:solidFill>
              </a:rPr>
              <a:t>1. Introducción (Hook)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5CEA740-EB78-4DA4-A914-B4EEA84E06C1}"/>
              </a:ext>
            </a:extLst>
          </p:cNvPr>
          <p:cNvSpPr/>
          <p:nvPr/>
        </p:nvSpPr>
        <p:spPr>
          <a:xfrm>
            <a:off x="3030826" y="3994164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b="1" dirty="0">
                <a:solidFill>
                  <a:srgbClr val="342FEA"/>
                </a:solidFill>
              </a:rPr>
              <a:t>2. Desarrollo (Conflicto)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35D60B6-3374-495B-A958-D48F0C743A5D}"/>
              </a:ext>
            </a:extLst>
          </p:cNvPr>
          <p:cNvSpPr/>
          <p:nvPr/>
        </p:nvSpPr>
        <p:spPr>
          <a:xfrm>
            <a:off x="3030826" y="5040123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b="1" dirty="0">
                <a:solidFill>
                  <a:srgbClr val="342FEA"/>
                </a:solidFill>
              </a:rPr>
              <a:t>3. Desenlace (CTA)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8A30C28-C204-41FE-AE0E-3A7769532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5"/>
          <a:stretch/>
        </p:blipFill>
        <p:spPr>
          <a:xfrm>
            <a:off x="6512104" y="849411"/>
            <a:ext cx="5679896" cy="5109439"/>
          </a:xfrm>
          <a:prstGeom prst="rect">
            <a:avLst/>
          </a:prstGeo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88C78B7D-A230-4F61-8113-E812C4795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075" y="1450259"/>
            <a:ext cx="5336059" cy="674376"/>
          </a:xfrm>
        </p:spPr>
        <p:txBody>
          <a:bodyPr/>
          <a:lstStyle/>
          <a:p>
            <a:r>
              <a:rPr lang="es-ES" b="1" dirty="0"/>
              <a:t>Recordemos</a:t>
            </a:r>
            <a:endParaRPr lang="es-CO" b="1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B342E21-2301-4F71-BB29-245979E34AEB}"/>
              </a:ext>
            </a:extLst>
          </p:cNvPr>
          <p:cNvSpPr txBox="1">
            <a:spLocks/>
          </p:cNvSpPr>
          <p:nvPr/>
        </p:nvSpPr>
        <p:spPr>
          <a:xfrm>
            <a:off x="530075" y="2865126"/>
            <a:ext cx="2292699" cy="2003611"/>
          </a:xfrm>
        </p:spPr>
        <p:txBody>
          <a:bodyPr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B9D63E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b="1" dirty="0">
                <a:solidFill>
                  <a:schemeClr val="bg1"/>
                </a:solidFill>
              </a:rPr>
              <a:t>Proceso </a:t>
            </a:r>
          </a:p>
          <a:p>
            <a:r>
              <a:rPr lang="es-ES" b="1" dirty="0">
                <a:solidFill>
                  <a:schemeClr val="bg1"/>
                </a:solidFill>
              </a:rPr>
              <a:t>Diseño </a:t>
            </a:r>
          </a:p>
          <a:p>
            <a:r>
              <a:rPr lang="es-ES" b="1" dirty="0">
                <a:solidFill>
                  <a:schemeClr val="bg1"/>
                </a:solidFill>
              </a:rPr>
              <a:t>Narrativa</a:t>
            </a:r>
          </a:p>
          <a:p>
            <a:r>
              <a:rPr lang="es-ES" b="1" dirty="0">
                <a:solidFill>
                  <a:schemeClr val="bg1"/>
                </a:solidFill>
              </a:rPr>
              <a:t>Digital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19E764D-29F8-4EFE-B1BF-B85263A53823}"/>
              </a:ext>
            </a:extLst>
          </p:cNvPr>
          <p:cNvSpPr txBox="1"/>
          <p:nvPr/>
        </p:nvSpPr>
        <p:spPr>
          <a:xfrm>
            <a:off x="530075" y="2404218"/>
            <a:ext cx="5472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El qué contar y el cómo contarlo:</a:t>
            </a:r>
            <a:endParaRPr lang="es-CO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2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6D96EFF-0990-4846-BCA3-476F77CB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1697395"/>
            <a:ext cx="10515600" cy="1000125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Siguient</a:t>
            </a:r>
            <a:r>
              <a:rPr lang="es-ES" b="1" dirty="0"/>
              <a:t>e paso…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0DE742-0766-4523-94FC-E82BEF8381B9}"/>
              </a:ext>
            </a:extLst>
          </p:cNvPr>
          <p:cNvSpPr txBox="1"/>
          <p:nvPr/>
        </p:nvSpPr>
        <p:spPr>
          <a:xfrm>
            <a:off x="1479178" y="3127826"/>
            <a:ext cx="101121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Asegurar que esa </a:t>
            </a:r>
            <a:r>
              <a:rPr lang="es-ES" sz="2800" b="1" dirty="0">
                <a:solidFill>
                  <a:schemeClr val="bg1"/>
                </a:solidFill>
              </a:rPr>
              <a:t>historia </a:t>
            </a:r>
            <a:r>
              <a:rPr lang="es-ES" sz="2800" dirty="0">
                <a:solidFill>
                  <a:schemeClr val="bg1"/>
                </a:solidFill>
              </a:rPr>
              <a:t>se entregue en el </a:t>
            </a:r>
            <a:r>
              <a:rPr lang="es-ES" sz="2800" b="1" dirty="0">
                <a:solidFill>
                  <a:schemeClr val="bg1"/>
                </a:solidFill>
              </a:rPr>
              <a:t>momento y lugar correctos</a:t>
            </a:r>
            <a:r>
              <a:rPr lang="es-ES" sz="2800" dirty="0">
                <a:solidFill>
                  <a:schemeClr val="bg1"/>
                </a:solidFill>
              </a:rPr>
              <a:t>, y que se traduzca en </a:t>
            </a:r>
            <a:r>
              <a:rPr lang="es-ES" sz="2800" b="1" dirty="0">
                <a:solidFill>
                  <a:schemeClr val="bg1"/>
                </a:solidFill>
              </a:rPr>
              <a:t>herramientas de venta </a:t>
            </a:r>
            <a:r>
              <a:rPr lang="es-ES" sz="2800" dirty="0">
                <a:solidFill>
                  <a:schemeClr val="bg1"/>
                </a:solidFill>
              </a:rPr>
              <a:t>concretas. </a:t>
            </a:r>
          </a:p>
          <a:p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8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6D96EFF-0990-4846-BCA3-476F77CB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2" y="1697395"/>
            <a:ext cx="3523130" cy="1000125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Objetivo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0DE742-0766-4523-94FC-E82BEF8381B9}"/>
              </a:ext>
            </a:extLst>
          </p:cNvPr>
          <p:cNvSpPr txBox="1"/>
          <p:nvPr/>
        </p:nvSpPr>
        <p:spPr>
          <a:xfrm>
            <a:off x="1527844" y="2905780"/>
            <a:ext cx="9640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Unir la </a:t>
            </a:r>
            <a:r>
              <a:rPr lang="es-ES" sz="2800" b="1" dirty="0">
                <a:solidFill>
                  <a:schemeClr val="bg1"/>
                </a:solidFill>
              </a:rPr>
              <a:t>estrategia de Marketing </a:t>
            </a:r>
            <a:r>
              <a:rPr lang="es-ES" sz="2800" dirty="0">
                <a:solidFill>
                  <a:schemeClr val="bg1"/>
                </a:solidFill>
              </a:rPr>
              <a:t>con la </a:t>
            </a:r>
            <a:r>
              <a:rPr lang="es-ES" sz="2800" b="1" dirty="0">
                <a:solidFill>
                  <a:schemeClr val="bg1"/>
                </a:solidFill>
              </a:rPr>
              <a:t>ejecución de Ventas.</a:t>
            </a:r>
          </a:p>
        </p:txBody>
      </p:sp>
    </p:spTree>
    <p:extLst>
      <p:ext uri="{BB962C8B-B14F-4D97-AF65-F5344CB8AC3E}">
        <p14:creationId xmlns:p14="http://schemas.microsoft.com/office/powerpoint/2010/main" val="3246917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B679ED9-B8D2-4BA6-A4AA-7EC0E21DD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823" y="1527685"/>
            <a:ext cx="5560177" cy="1139315"/>
          </a:xfrm>
        </p:spPr>
        <p:txBody>
          <a:bodyPr/>
          <a:lstStyle/>
          <a:p>
            <a:r>
              <a:rPr lang="es-ES" sz="3200" b="1" dirty="0"/>
              <a:t>La ruta del cliente</a:t>
            </a:r>
            <a:br>
              <a:rPr lang="es-ES" sz="3200" b="1" dirty="0"/>
            </a:br>
            <a:r>
              <a:rPr lang="es-ES" sz="3200" b="1" dirty="0"/>
              <a:t>en el embudo de ventas </a:t>
            </a:r>
            <a:endParaRPr lang="es-CO" sz="3200" b="1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5B1FE9B4-4E34-47F6-9875-1318B37D1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823" y="2699542"/>
            <a:ext cx="5546731" cy="3412323"/>
          </a:xfrm>
        </p:spPr>
        <p:txBody>
          <a:bodyPr>
            <a:normAutofit/>
          </a:bodyPr>
          <a:lstStyle/>
          <a:p>
            <a:r>
              <a:rPr lang="es-ES" sz="1800" b="1" dirty="0"/>
              <a:t>Reto: </a:t>
            </a:r>
            <a:r>
              <a:rPr lang="es-ES" sz="1800" dirty="0"/>
              <a:t>Alinear las fases del cliente con la estructura narrativa (Introducción, Conflicto, Desenlace).</a:t>
            </a:r>
            <a:endParaRPr lang="es-ES" sz="1800" b="1" dirty="0"/>
          </a:p>
          <a:p>
            <a:r>
              <a:rPr lang="es-ES" b="1" dirty="0"/>
              <a:t>1. Definición de Fases del </a:t>
            </a:r>
            <a:r>
              <a:rPr lang="es-ES" b="1" dirty="0" err="1"/>
              <a:t>Journey</a:t>
            </a:r>
            <a:r>
              <a:rPr lang="es-ES" b="1" dirty="0"/>
              <a:t> (Comercial):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dirty="0"/>
              <a:t> Conciencia (</a:t>
            </a:r>
            <a:r>
              <a:rPr lang="es-ES" sz="1600" b="1" dirty="0" err="1"/>
              <a:t>Awareness</a:t>
            </a:r>
            <a:r>
              <a:rPr lang="es-ES" sz="1600" b="1" dirty="0"/>
              <a:t>):</a:t>
            </a:r>
            <a:r>
              <a:rPr lang="es-ES" sz="1600" dirty="0"/>
              <a:t> El cliente experimenta el </a:t>
            </a:r>
            <a:r>
              <a:rPr lang="es-ES" sz="1600" b="1" dirty="0"/>
              <a:t>Dolor/Reto</a:t>
            </a:r>
            <a:r>
              <a:rPr lang="es-ES" sz="1600" dirty="0"/>
              <a:t> (ej. Descontrol de inventario).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dirty="0"/>
              <a:t> Consideración (</a:t>
            </a:r>
            <a:r>
              <a:rPr lang="es-ES" sz="1600" b="1" dirty="0" err="1"/>
              <a:t>Consideration</a:t>
            </a:r>
            <a:r>
              <a:rPr lang="es-ES" sz="1600" b="1" dirty="0"/>
              <a:t>):</a:t>
            </a:r>
            <a:r>
              <a:rPr lang="es-ES" sz="1600" dirty="0"/>
              <a:t> El cliente busca soluciones y evalúa a </a:t>
            </a:r>
            <a:r>
              <a:rPr lang="es-ES" sz="1600" b="1" dirty="0" err="1"/>
              <a:t>MiDroguería</a:t>
            </a:r>
            <a:r>
              <a:rPr lang="es-ES" sz="1600" b="1" dirty="0"/>
              <a:t> Cloud</a:t>
            </a:r>
            <a:r>
              <a:rPr lang="es-ES" sz="1600" dirty="0"/>
              <a:t> (El Mentor).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dirty="0"/>
              <a:t> Decisión (Decisión) :</a:t>
            </a:r>
            <a:r>
              <a:rPr lang="es-ES" sz="1600" dirty="0"/>
              <a:t> El cliente elige y decide experimentar o vincularse al servicio de </a:t>
            </a:r>
            <a:r>
              <a:rPr lang="es-ES" sz="1600" b="1" dirty="0" err="1"/>
              <a:t>MiDroguería</a:t>
            </a:r>
            <a:r>
              <a:rPr lang="es-ES" sz="1600" b="1" dirty="0"/>
              <a:t> Cloud</a:t>
            </a:r>
            <a:r>
              <a:rPr lang="es-ES" sz="1600" dirty="0"/>
              <a:t> (El Desenlace).</a:t>
            </a:r>
          </a:p>
          <a:p>
            <a:endParaRPr lang="es-ES" sz="1800" b="1" dirty="0"/>
          </a:p>
          <a:p>
            <a:endParaRPr lang="es-CO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453F0-7E22-4AAD-B71F-3EDD16808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24" y="1070766"/>
            <a:ext cx="5898776" cy="542416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EAE8C6D-24CD-4505-AF1D-E282821EA300}"/>
              </a:ext>
            </a:extLst>
          </p:cNvPr>
          <p:cNvSpPr txBox="1">
            <a:spLocks/>
          </p:cNvSpPr>
          <p:nvPr/>
        </p:nvSpPr>
        <p:spPr>
          <a:xfrm>
            <a:off x="8019301" y="3046731"/>
            <a:ext cx="1721222" cy="382269"/>
          </a:xfrm>
        </p:spPr>
        <p:txBody>
          <a:bodyPr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B9D63E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3200" b="1" dirty="0"/>
              <a:t>Conciencia</a:t>
            </a:r>
            <a:endParaRPr lang="es-CO" sz="3200" b="1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EC0B6E8-B77C-4810-B11F-77ED0B679381}"/>
              </a:ext>
            </a:extLst>
          </p:cNvPr>
          <p:cNvSpPr txBox="1">
            <a:spLocks/>
          </p:cNvSpPr>
          <p:nvPr/>
        </p:nvSpPr>
        <p:spPr>
          <a:xfrm>
            <a:off x="8216151" y="3688081"/>
            <a:ext cx="1442200" cy="382269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B9D63E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1400" b="1" dirty="0">
                <a:solidFill>
                  <a:srgbClr val="342FEA"/>
                </a:solidFill>
              </a:rPr>
              <a:t>Consideración</a:t>
            </a:r>
            <a:endParaRPr lang="es-CO" sz="1400" b="1" dirty="0">
              <a:solidFill>
                <a:srgbClr val="342FEA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8398F32-1596-419A-916F-3654E84C6D9E}"/>
              </a:ext>
            </a:extLst>
          </p:cNvPr>
          <p:cNvSpPr txBox="1">
            <a:spLocks/>
          </p:cNvSpPr>
          <p:nvPr/>
        </p:nvSpPr>
        <p:spPr>
          <a:xfrm>
            <a:off x="8250887" y="4032960"/>
            <a:ext cx="1092949" cy="382269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B9D63E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 algn="ctr"/>
            <a:r>
              <a:rPr lang="es-ES" sz="1400" b="1" dirty="0"/>
              <a:t>Decisión </a:t>
            </a:r>
            <a:endParaRPr lang="es-CO" sz="1400" b="1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77456EFA-292D-4F6D-B39B-E498087A86C4}"/>
              </a:ext>
            </a:extLst>
          </p:cNvPr>
          <p:cNvSpPr txBox="1">
            <a:spLocks/>
          </p:cNvSpPr>
          <p:nvPr/>
        </p:nvSpPr>
        <p:spPr>
          <a:xfrm>
            <a:off x="8193735" y="4740985"/>
            <a:ext cx="1210615" cy="208205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B9D63E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 algn="ctr"/>
            <a:r>
              <a:rPr lang="es-ES" sz="1400" b="1" dirty="0">
                <a:solidFill>
                  <a:srgbClr val="342FEA"/>
                </a:solidFill>
              </a:rPr>
              <a:t>Conversión</a:t>
            </a:r>
            <a:endParaRPr lang="es-CO" sz="1400" b="1" dirty="0">
              <a:solidFill>
                <a:srgbClr val="342F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7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9E3A3B4-7D1D-4DBB-AA0A-5C201FB4BB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Listemos los dolores</a:t>
            </a:r>
            <a:endParaRPr lang="es-CO" dirty="0"/>
          </a:p>
        </p:txBody>
      </p:sp>
      <p:sp>
        <p:nvSpPr>
          <p:cNvPr id="6" name="Subtítulo 6">
            <a:extLst>
              <a:ext uri="{FF2B5EF4-FFF2-40B4-BE49-F238E27FC236}">
                <a16:creationId xmlns:a16="http://schemas.microsoft.com/office/drawing/2014/main" id="{B4B4860F-B622-431A-B325-61AAEF758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1952" y="635722"/>
            <a:ext cx="4083348" cy="558655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r>
              <a:rPr lang="es-ES" sz="2400" dirty="0"/>
              <a:t>Desorden de inventario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Alto manejo de papelería</a:t>
            </a:r>
          </a:p>
          <a:p>
            <a:pPr marL="457200" indent="-457200">
              <a:buAutoNum type="arabicPeriod"/>
            </a:pPr>
            <a:r>
              <a:rPr lang="es-ES" sz="2400" dirty="0"/>
              <a:t>No se cómo recibir la visita de la DIAN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se si vendo bien o no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 se  si mi inventario ES REAL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se si tengo productos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se si facturar todo ante la DIAN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se que me pedirá la Secretaría de Salud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No se si su sistema me permita categorizar por laboratorio/</a:t>
            </a:r>
            <a:r>
              <a:rPr lang="es-ES" sz="2400" dirty="0" err="1"/>
              <a:t>pastilleria</a:t>
            </a:r>
            <a:r>
              <a:rPr lang="es-ES" sz="2400" dirty="0"/>
              <a:t>/caja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El sistema tiene todos los laboratorios a los que les puedo comprar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Desde cualquier lugar puedo ver el inventario</a:t>
            </a:r>
          </a:p>
          <a:p>
            <a:endParaRPr lang="es-ES" sz="24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075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4C0CE82-CCB7-42E0-AEC1-0301B8F0D9C8}"/>
              </a:ext>
            </a:extLst>
          </p:cNvPr>
          <p:cNvSpPr/>
          <p:nvPr/>
        </p:nvSpPr>
        <p:spPr>
          <a:xfrm>
            <a:off x="3821021" y="711200"/>
            <a:ext cx="4314709" cy="590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Desorden de inventario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Alto manejo de papelería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cómo recibir la visita de la DIAN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si vendo bien o no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 se  si mi inventario es real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si tengo productos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si facturar todo ante la DIAN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que me pedirá la Secretaría de Salud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 se si su sistema me permita categorizar por laboratorio/</a:t>
            </a:r>
            <a:r>
              <a:rPr lang="es-ES" sz="1800" dirty="0" err="1">
                <a:solidFill>
                  <a:schemeClr val="tx1"/>
                </a:solidFill>
              </a:rPr>
              <a:t>pastilleria</a:t>
            </a:r>
            <a:r>
              <a:rPr lang="es-ES" sz="1800" dirty="0">
                <a:solidFill>
                  <a:schemeClr val="tx1"/>
                </a:solidFill>
              </a:rPr>
              <a:t>/caja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El sistema tiene todos los laboratorios a los que les puedo comprar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Desde cualquier lugar puedo ver el inventario</a:t>
            </a:r>
          </a:p>
          <a:p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9E3A3B4-7D1D-4DBB-AA0A-5C201FB4B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57" y="3606103"/>
            <a:ext cx="3693414" cy="1893693"/>
          </a:xfrm>
        </p:spPr>
        <p:txBody>
          <a:bodyPr/>
          <a:lstStyle/>
          <a:p>
            <a:r>
              <a:rPr lang="es-ES" dirty="0"/>
              <a:t>Listemos las soluciones a cada dolor</a:t>
            </a:r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A8C1911-DCCB-4EC9-B15E-F12A645E9BC2}"/>
              </a:ext>
            </a:extLst>
          </p:cNvPr>
          <p:cNvSpPr/>
          <p:nvPr/>
        </p:nvSpPr>
        <p:spPr>
          <a:xfrm>
            <a:off x="8374744" y="711200"/>
            <a:ext cx="3701142" cy="590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permite tener control de inventario.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tener módulo de gestión de calidad para tenerlo sistematizado.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recibes soporte en vivo en la visita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puedes encontrar tus ventas en el módulo de reportes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permite tener control de inventario centralizado.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brinda el modulo de reportes/</a:t>
            </a:r>
            <a:r>
              <a:rPr lang="es-ES" sz="1500" dirty="0" err="1">
                <a:solidFill>
                  <a:schemeClr val="tx1"/>
                </a:solidFill>
              </a:rPr>
              <a:t>inventariodrog</a:t>
            </a:r>
            <a:r>
              <a:rPr lang="es-ES" sz="1500" dirty="0">
                <a:solidFill>
                  <a:schemeClr val="tx1"/>
                </a:solidFill>
              </a:rPr>
              <a:t>/inventario y consultar tu inventario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te brinda asesoría frente a la normativa de facturación. 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MDC/DROXI te capacita frente a los requerimientos de la Secretaría de salud. Sin costos adicionales.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te permite categorizar según tu esquema de venta.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cuenta con más de 3.000  laboratorios para crear tu inventario.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versión web podrás ver tu inventario.</a:t>
            </a:r>
          </a:p>
          <a:p>
            <a:pPr marL="342900" indent="-342900">
              <a:buFontTx/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E5D7DD8-2E46-456E-9668-F19D8CCD0854}"/>
              </a:ext>
            </a:extLst>
          </p:cNvPr>
          <p:cNvSpPr txBox="1">
            <a:spLocks/>
          </p:cNvSpPr>
          <p:nvPr/>
        </p:nvSpPr>
        <p:spPr>
          <a:xfrm>
            <a:off x="4223765" y="972457"/>
            <a:ext cx="3035194" cy="332468"/>
          </a:xfrm>
        </p:spPr>
        <p:txBody>
          <a:bodyPr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endParaRPr lang="es-CO" sz="2000" b="1" dirty="0">
              <a:solidFill>
                <a:srgbClr val="342FEA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836EB2A-A054-4C39-BB9A-448A9EB78587}"/>
              </a:ext>
            </a:extLst>
          </p:cNvPr>
          <p:cNvSpPr txBox="1"/>
          <p:nvPr/>
        </p:nvSpPr>
        <p:spPr>
          <a:xfrm>
            <a:off x="8593334" y="262039"/>
            <a:ext cx="1905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Solución</a:t>
            </a:r>
            <a:endParaRPr lang="es-CO" sz="1800" b="1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6BC0C6-68FD-45EE-99FC-2DE1FE30693E}"/>
              </a:ext>
            </a:extLst>
          </p:cNvPr>
          <p:cNvSpPr txBox="1"/>
          <p:nvPr/>
        </p:nvSpPr>
        <p:spPr>
          <a:xfrm>
            <a:off x="4423702" y="283294"/>
            <a:ext cx="2064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Dolores</a:t>
            </a:r>
            <a:endParaRPr lang="es-C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2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9E3A3B4-7D1D-4DBB-AA0A-5C201FB4BB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Listemos por qué nos elige</a:t>
            </a:r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BE34587-F562-488E-8720-C8FC82A9E97F}"/>
              </a:ext>
            </a:extLst>
          </p:cNvPr>
          <p:cNvSpPr/>
          <p:nvPr/>
        </p:nvSpPr>
        <p:spPr>
          <a:xfrm>
            <a:off x="4862287" y="595086"/>
            <a:ext cx="3701142" cy="590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permite tener control de inventario.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tener módulo de gestión de calidad para tenerlo sistematizado.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recibes soporte en vivo en la visita</a:t>
            </a:r>
          </a:p>
          <a:p>
            <a:pPr marL="342900" indent="-342900"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puedes encontrar tus ventas en el módulo de reportes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permite tener control de inventario centralizado.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te brinda el modulo de reportes/</a:t>
            </a:r>
            <a:r>
              <a:rPr lang="es-ES" sz="1500" dirty="0" err="1">
                <a:solidFill>
                  <a:schemeClr val="tx1"/>
                </a:solidFill>
              </a:rPr>
              <a:t>inventariodrog</a:t>
            </a:r>
            <a:r>
              <a:rPr lang="es-ES" sz="1500" dirty="0">
                <a:solidFill>
                  <a:schemeClr val="tx1"/>
                </a:solidFill>
              </a:rPr>
              <a:t>/inventario y consultar tu inventario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te brinda asesoría frente a la normativa de facturación. 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MDC/DROXI te capacita frente a los requerimientos de la Secretaría de salud. Sin costos adicionales.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te permite categorizar según tu esquema de venta.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MDC cuenta con más de 3.000  laboratorios para crear tu inventario.</a:t>
            </a:r>
          </a:p>
          <a:p>
            <a:pPr marL="342900" indent="-342900">
              <a:buFontTx/>
              <a:buAutoNum type="arabicPeriod"/>
            </a:pPr>
            <a:r>
              <a:rPr lang="es-ES" sz="1500" dirty="0">
                <a:solidFill>
                  <a:schemeClr val="tx1"/>
                </a:solidFill>
              </a:rPr>
              <a:t>Si. MDC versión web podrás ver tu inventario.</a:t>
            </a:r>
          </a:p>
          <a:p>
            <a:pPr marL="342900" indent="-342900">
              <a:buFontTx/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07BEE8-7868-4C5C-B0F2-D786F00D44F1}"/>
              </a:ext>
            </a:extLst>
          </p:cNvPr>
          <p:cNvSpPr txBox="1"/>
          <p:nvPr/>
        </p:nvSpPr>
        <p:spPr>
          <a:xfrm>
            <a:off x="5080877" y="145925"/>
            <a:ext cx="1905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Solución</a:t>
            </a:r>
            <a:endParaRPr lang="es-CO" sz="1800" b="1" dirty="0">
              <a:solidFill>
                <a:schemeClr val="bg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E0BB153-707B-4914-AAD6-7FB8492094ED}"/>
              </a:ext>
            </a:extLst>
          </p:cNvPr>
          <p:cNvSpPr/>
          <p:nvPr/>
        </p:nvSpPr>
        <p:spPr>
          <a:xfrm>
            <a:off x="8831473" y="609601"/>
            <a:ext cx="3157327" cy="590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5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highlight>
                  <a:srgbClr val="C0C0C0"/>
                </a:highlight>
              </a:rPr>
              <a:t>Soporte de domingo a domingo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highlight>
                  <a:srgbClr val="C0C0C0"/>
                </a:highlight>
              </a:rPr>
              <a:t>Usuarios ilimitados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highlight>
                  <a:srgbClr val="C0C0C0"/>
                </a:highlight>
              </a:rPr>
              <a:t>Capacitaciones sin costo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highlight>
                  <a:srgbClr val="C0C0C0"/>
                </a:highlight>
              </a:rPr>
              <a:t>Descuentos POS para clientes DROXI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highlight>
                  <a:srgbClr val="C0C0C0"/>
                </a:highlight>
              </a:rPr>
              <a:t>Promociones con el Distribuidor de Soluciones Vega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No tenemos clausula de permanencia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Incluimos módulo de gestión de calidad en la solución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El modulo de gestión de calidad esta completo e incluido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Contamos con un esquema permanente de capacitación.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DD7E0FA-A9EA-4564-86D2-BAA8DDAD10CE}"/>
              </a:ext>
            </a:extLst>
          </p:cNvPr>
          <p:cNvSpPr txBox="1"/>
          <p:nvPr/>
        </p:nvSpPr>
        <p:spPr>
          <a:xfrm>
            <a:off x="9050063" y="160440"/>
            <a:ext cx="1905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Diferencial</a:t>
            </a:r>
            <a:endParaRPr lang="es-C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72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9E3A3B4-7D1D-4DBB-AA0A-5C201FB4B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300" y="3207867"/>
            <a:ext cx="5375189" cy="1893693"/>
          </a:xfrm>
        </p:spPr>
        <p:txBody>
          <a:bodyPr/>
          <a:lstStyle/>
          <a:p>
            <a:r>
              <a:rPr lang="es-ES" dirty="0"/>
              <a:t>Identifiquemos los principales puntos de contacto</a:t>
            </a:r>
            <a:endParaRPr lang="es-CO" dirty="0"/>
          </a:p>
        </p:txBody>
      </p:sp>
      <p:sp>
        <p:nvSpPr>
          <p:cNvPr id="6" name="Subtítulo 6">
            <a:extLst>
              <a:ext uri="{FF2B5EF4-FFF2-40B4-BE49-F238E27FC236}">
                <a16:creationId xmlns:a16="http://schemas.microsoft.com/office/drawing/2014/main" id="{B4B4860F-B622-431A-B325-61AAEF758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9338" y="2027637"/>
            <a:ext cx="4083348" cy="341232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s-ES" sz="2400" dirty="0"/>
              <a:t>Telefónico</a:t>
            </a:r>
          </a:p>
          <a:p>
            <a:pPr marL="457200" indent="-457200">
              <a:buAutoNum type="arabicPeriod"/>
            </a:pPr>
            <a:r>
              <a:rPr lang="es-ES" sz="2400" dirty="0" err="1"/>
              <a:t>Wsp</a:t>
            </a:r>
            <a:endParaRPr lang="es-ES" sz="2400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sz="2400" dirty="0"/>
              <a:t>Redes sociales</a:t>
            </a:r>
          </a:p>
          <a:p>
            <a:pPr marL="457200" indent="-457200">
              <a:buAutoNum type="arabicPeriod"/>
            </a:pPr>
            <a:r>
              <a:rPr lang="es-ES" sz="2400" dirty="0"/>
              <a:t>Correo electrónico</a:t>
            </a:r>
          </a:p>
          <a:p>
            <a:pPr marL="457200" indent="-457200">
              <a:buAutoNum type="arabicPeriod"/>
            </a:pPr>
            <a:r>
              <a:rPr lang="es-ES" sz="2400" dirty="0"/>
              <a:t>Plataformas de </a:t>
            </a:r>
            <a:r>
              <a:rPr lang="es-ES" sz="2400" i="1" dirty="0" err="1"/>
              <a:t>Meet</a:t>
            </a:r>
            <a:r>
              <a:rPr lang="es-ES" sz="2400" i="1" dirty="0"/>
              <a:t> </a:t>
            </a:r>
            <a:r>
              <a:rPr lang="es-ES" sz="2400" dirty="0"/>
              <a:t>(aliado)</a:t>
            </a:r>
          </a:p>
          <a:p>
            <a:endParaRPr lang="es-ES" sz="24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73714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A739D507-1FAD-4CF3-8CFD-448471E93E58}"/>
              </a:ext>
            </a:extLst>
          </p:cNvPr>
          <p:cNvSpPr/>
          <p:nvPr/>
        </p:nvSpPr>
        <p:spPr>
          <a:xfrm>
            <a:off x="0" y="4608621"/>
            <a:ext cx="8648700" cy="1056765"/>
          </a:xfrm>
          <a:prstGeom prst="rect">
            <a:avLst/>
          </a:prstGeom>
          <a:solidFill>
            <a:srgbClr val="B9D63E"/>
          </a:solidFill>
          <a:ln>
            <a:solidFill>
              <a:srgbClr val="B9D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5382997-38F8-4BDF-9B0A-44DE0821D370}"/>
              </a:ext>
            </a:extLst>
          </p:cNvPr>
          <p:cNvSpPr/>
          <p:nvPr/>
        </p:nvSpPr>
        <p:spPr>
          <a:xfrm>
            <a:off x="9107805" y="1206288"/>
            <a:ext cx="3078480" cy="1338792"/>
          </a:xfrm>
          <a:prstGeom prst="rect">
            <a:avLst/>
          </a:prstGeom>
          <a:solidFill>
            <a:srgbClr val="B9D63E"/>
          </a:solidFill>
          <a:ln>
            <a:solidFill>
              <a:srgbClr val="B9D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8E0B6274-BEB0-4DFE-9B27-B0696D3715B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85477" y="3429000"/>
            <a:ext cx="5335587" cy="1138237"/>
          </a:xfr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/>
              <a:t>Construyamos contenidos para nuestras redes</a:t>
            </a:r>
            <a:endParaRPr lang="es-CO" dirty="0"/>
          </a:p>
        </p:txBody>
      </p:sp>
      <p:sp>
        <p:nvSpPr>
          <p:cNvPr id="15" name="Subtítulo 6">
            <a:extLst>
              <a:ext uri="{FF2B5EF4-FFF2-40B4-BE49-F238E27FC236}">
                <a16:creationId xmlns:a16="http://schemas.microsoft.com/office/drawing/2014/main" id="{298F4B9D-B340-4D0F-824D-60F67D288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034" y="4799122"/>
            <a:ext cx="7434334" cy="77473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s-ES" sz="4800" b="1" dirty="0"/>
              <a:t>Dolor + Solución + Elección</a:t>
            </a:r>
          </a:p>
        </p:txBody>
      </p:sp>
      <p:pic>
        <p:nvPicPr>
          <p:cNvPr id="16" name="Picture 2" descr="Imágenes de Logotipo instagram - Descarga gratuita en Freepik">
            <a:extLst>
              <a:ext uri="{FF2B5EF4-FFF2-40B4-BE49-F238E27FC236}">
                <a16:creationId xmlns:a16="http://schemas.microsoft.com/office/drawing/2014/main" id="{BF8D4AFA-82F1-4F8F-9E77-43BC044D5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664" y="1233126"/>
            <a:ext cx="1438923" cy="143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Vectores de Logotipo linkedin png - Descarga vectores gratis de gran  calidad de Freepik | Freepik">
            <a:extLst>
              <a:ext uri="{FF2B5EF4-FFF2-40B4-BE49-F238E27FC236}">
                <a16:creationId xmlns:a16="http://schemas.microsoft.com/office/drawing/2014/main" id="{332C23BA-9BB5-448D-9B9D-C708D33B9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722" y="2545080"/>
            <a:ext cx="1770083" cy="173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6">
            <a:extLst>
              <a:ext uri="{FF2B5EF4-FFF2-40B4-BE49-F238E27FC236}">
                <a16:creationId xmlns:a16="http://schemas.microsoft.com/office/drawing/2014/main" id="{4C1C5C13-5D72-4B34-80D1-F551613E8CAD}"/>
              </a:ext>
            </a:extLst>
          </p:cNvPr>
          <p:cNvSpPr txBox="1">
            <a:spLocks/>
          </p:cNvSpPr>
          <p:nvPr/>
        </p:nvSpPr>
        <p:spPr>
          <a:xfrm>
            <a:off x="9226253" y="1363701"/>
            <a:ext cx="2650531" cy="1061155"/>
          </a:xfr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Elige una imagen</a:t>
            </a:r>
          </a:p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Define una frase de enganche</a:t>
            </a:r>
          </a:p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Entrega la solución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3A97380-386D-49CE-B75F-DA04A3F4DF72}"/>
              </a:ext>
            </a:extLst>
          </p:cNvPr>
          <p:cNvSpPr/>
          <p:nvPr/>
        </p:nvSpPr>
        <p:spPr>
          <a:xfrm>
            <a:off x="9118618" y="2802897"/>
            <a:ext cx="3078480" cy="1338792"/>
          </a:xfrm>
          <a:prstGeom prst="rect">
            <a:avLst/>
          </a:prstGeom>
          <a:solidFill>
            <a:srgbClr val="B9D63E"/>
          </a:solidFill>
          <a:ln>
            <a:solidFill>
              <a:srgbClr val="B9D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Subtítulo 6">
            <a:extLst>
              <a:ext uri="{FF2B5EF4-FFF2-40B4-BE49-F238E27FC236}">
                <a16:creationId xmlns:a16="http://schemas.microsoft.com/office/drawing/2014/main" id="{6335FC60-4F62-43DC-ACEB-4DBF9A41E066}"/>
              </a:ext>
            </a:extLst>
          </p:cNvPr>
          <p:cNvSpPr txBox="1">
            <a:spLocks/>
          </p:cNvSpPr>
          <p:nvPr/>
        </p:nvSpPr>
        <p:spPr>
          <a:xfrm>
            <a:off x="9237066" y="2960310"/>
            <a:ext cx="2650531" cy="1061155"/>
          </a:xfr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Define un tema de interés</a:t>
            </a:r>
          </a:p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Conceptualiza como experto (Link a contenido)</a:t>
            </a:r>
          </a:p>
          <a:p>
            <a:pPr marL="457200" indent="-457200">
              <a:buSzPct val="120000"/>
              <a:buFont typeface="Arial" panose="020B0604020202020204" pitchFamily="34" charset="0"/>
              <a:buAutoNum type="arabicPeriod"/>
            </a:pPr>
            <a:r>
              <a:rPr lang="es-ES" sz="1600" b="1" dirty="0"/>
              <a:t>Entrega la solución</a:t>
            </a:r>
          </a:p>
        </p:txBody>
      </p:sp>
    </p:spTree>
    <p:extLst>
      <p:ext uri="{BB962C8B-B14F-4D97-AF65-F5344CB8AC3E}">
        <p14:creationId xmlns:p14="http://schemas.microsoft.com/office/powerpoint/2010/main" val="2826441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495531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11</a:t>
            </a:r>
            <a:br>
              <a:rPr lang="es-ES" dirty="0"/>
            </a:br>
            <a:r>
              <a:rPr lang="es-CO" dirty="0"/>
              <a:t>Del </a:t>
            </a:r>
            <a:r>
              <a:rPr lang="es-CO" dirty="0" err="1"/>
              <a:t>Storytelling</a:t>
            </a:r>
            <a:r>
              <a:rPr lang="es-CO" dirty="0"/>
              <a:t> a la Conversión 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52726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C767219E-A3FF-A877-A763-D15DAB0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567" y="1053834"/>
            <a:ext cx="2683192" cy="26831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29C76F-81F3-F3DD-C6CA-825E209C8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9B030-7A77-8A57-6BF2-B8ECE819E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0049F02-0EB3-0B66-C1F4-5A6BC800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269" y="4245093"/>
            <a:ext cx="3462406" cy="12451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D2C51-B58D-427E-453F-8316E323E4C1}"/>
              </a:ext>
            </a:extLst>
          </p:cNvPr>
          <p:cNvSpPr txBox="1"/>
          <p:nvPr/>
        </p:nvSpPr>
        <p:spPr>
          <a:xfrm>
            <a:off x="8650690" y="2421556"/>
            <a:ext cx="141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13%</a:t>
            </a:r>
            <a:endParaRPr lang="es-CO" sz="44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AB97B7-73FA-CADE-9952-75989AE34547}"/>
              </a:ext>
            </a:extLst>
          </p:cNvPr>
          <p:cNvSpPr txBox="1"/>
          <p:nvPr/>
        </p:nvSpPr>
        <p:spPr>
          <a:xfrm>
            <a:off x="11054274" y="4122696"/>
            <a:ext cx="759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29%</a:t>
            </a:r>
            <a:endParaRPr lang="es-CO" sz="20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A405E-9B9A-4B8E-C39E-D68365F71665}"/>
              </a:ext>
            </a:extLst>
          </p:cNvPr>
          <p:cNvSpPr txBox="1"/>
          <p:nvPr/>
        </p:nvSpPr>
        <p:spPr>
          <a:xfrm>
            <a:off x="10965675" y="4667589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EE92D3"/>
                </a:solidFill>
                <a:latin typeface="Plus Jakarta Sans ExtraBold" pitchFamily="2" charset="0"/>
                <a:cs typeface="Plus Jakarta Sans ExtraBold" pitchFamily="2" charset="0"/>
              </a:rPr>
              <a:t>33%</a:t>
            </a:r>
            <a:endParaRPr lang="es-CO" sz="2000" dirty="0">
              <a:solidFill>
                <a:srgbClr val="EE92D3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25C8AC-BBB2-F746-7904-8D5B1F8FB588}"/>
              </a:ext>
            </a:extLst>
          </p:cNvPr>
          <p:cNvSpPr txBox="1"/>
          <p:nvPr/>
        </p:nvSpPr>
        <p:spPr>
          <a:xfrm>
            <a:off x="10965674" y="5198372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F8C02B"/>
                </a:solidFill>
                <a:latin typeface="Plus Jakarta Sans ExtraBold" pitchFamily="2" charset="0"/>
                <a:cs typeface="Plus Jakarta Sans ExtraBold" pitchFamily="2" charset="0"/>
              </a:rPr>
              <a:t>24%</a:t>
            </a:r>
            <a:endParaRPr lang="es-CO" sz="2000" dirty="0">
              <a:solidFill>
                <a:srgbClr val="F8C02B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3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A0C27C6-A89E-25BE-46F1-57B7BDE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06BB93-E986-1E64-D310-AA0E3CE535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115DF64-E77A-265A-0F36-933F011D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195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37C69-3587-A32A-4D69-3F1F6E471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35308"/>
            <a:ext cx="10685417" cy="1038076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AFD4E4-9379-53BB-E332-8FE528AB8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90680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11860</TotalTime>
  <Words>750</Words>
  <Application>Microsoft Office PowerPoint</Application>
  <PresentationFormat>Panorámica</PresentationFormat>
  <Paragraphs>125</Paragraphs>
  <Slides>14</Slides>
  <Notes>2</Notes>
  <HiddenSlides>3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Plus Jakarta Sans ExtraBold</vt:lpstr>
      <vt:lpstr>Plus Jakarta Sans Light</vt:lpstr>
      <vt:lpstr>Portadas</vt:lpstr>
      <vt:lpstr>Interiores</vt:lpstr>
      <vt:lpstr>Sesión No 11 Del Storytelling a la Conversión </vt:lpstr>
      <vt:lpstr>Recordemos</vt:lpstr>
      <vt:lpstr>Siguiente paso…</vt:lpstr>
      <vt:lpstr>Objetivo</vt:lpstr>
      <vt:lpstr>La ruta del cliente en el embudo de ventas </vt:lpstr>
      <vt:lpstr>Listemos los dolores</vt:lpstr>
      <vt:lpstr>Listemos las soluciones a cada dolor</vt:lpstr>
      <vt:lpstr>Listemos por qué nos elige</vt:lpstr>
      <vt:lpstr>Identifiquemos los principales puntos de contacto</vt:lpstr>
      <vt:lpstr>Construyamos contenidos para nuestras redes</vt:lpstr>
      <vt:lpstr>Sesión No 11 Del Storytelling a la Conversión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Tatiana Osorio Cano</cp:lastModifiedBy>
  <cp:revision>219</cp:revision>
  <dcterms:created xsi:type="dcterms:W3CDTF">2025-08-28T23:33:07Z</dcterms:created>
  <dcterms:modified xsi:type="dcterms:W3CDTF">2025-11-22T15:07:23Z</dcterms:modified>
</cp:coreProperties>
</file>